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2976F91E-0CCA-4091-979C-D2166EFABE76}">
          <p14:sldIdLst>
            <p14:sldId id="256"/>
            <p14:sldId id="257"/>
            <p14:sldId id="258"/>
            <p14:sldId id="259"/>
            <p14:sldId id="260"/>
          </p14:sldIdLst>
        </p14:section>
        <p14:section name="KURULUM" id="{71A46F0F-262D-4799-A194-06A828429385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MongoDB ATLAS" id="{9C909DDE-F5FE-4AA0-A850-51E75301D800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ongoDB JAVA ENTEGRASYONU" id="{9E10F865-9D3F-4CC4-812B-412DBB732487}">
          <p14:sldIdLst>
            <p14:sldId id="278"/>
            <p14:sldId id="279"/>
            <p14:sldId id="280"/>
            <p14:sldId id="281"/>
            <p14:sldId id="282"/>
          </p14:sldIdLst>
        </p14:section>
        <p14:section name="bağlantı tanımlama" id="{3C3759BE-3FFD-4E9E-92D9-E929785A8E5A}">
          <p14:sldIdLst>
            <p14:sldId id="283"/>
          </p14:sldIdLst>
        </p14:section>
        <p14:section name="tek bir document ekleme" id="{22279184-C8A9-4DD0-B887-EB89BB30394A}">
          <p14:sldIdLst>
            <p14:sldId id="284"/>
          </p14:sldIdLst>
        </p14:section>
        <p14:section name="birden fazla document eklemek" id="{2B97AD76-3084-4D5F-8E01-4C258FF8C728}">
          <p14:sldIdLst>
            <p14:sldId id="285"/>
            <p14:sldId id="286"/>
          </p14:sldIdLst>
        </p14:section>
        <p14:section name="mongodb den okuma" id="{57927CDE-3953-40EF-979D-079AC10E0750}">
          <p14:sldIdLst>
            <p14:sldId id="287"/>
          </p14:sldIdLst>
        </p14:section>
        <p14:section name="filtreleme" id="{6EAC88F2-8A65-466A-B7F1-2E05A70A0F4E}">
          <p14:sldIdLst>
            <p14:sldId id="288"/>
          </p14:sldIdLst>
        </p14:section>
        <p14:section name="güncelleme" id="{D8676769-EDD6-411F-B62A-C71FEE273F4B}">
          <p14:sldIdLst>
            <p14:sldId id="289"/>
          </p14:sldIdLst>
        </p14:section>
        <p14:section name="silme" id="{AAA07E1E-6087-484D-B179-5E1948BB2EAB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29.11.2020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635BE5-F9B1-44B2-953B-BDF30070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3439EEC-5797-471F-A239-B82A6688BCA1}"/>
              </a:ext>
            </a:extLst>
          </p:cNvPr>
          <p:cNvSpPr txBox="1"/>
          <p:nvPr/>
        </p:nvSpPr>
        <p:spPr>
          <a:xfrm>
            <a:off x="1477108" y="3756073"/>
            <a:ext cx="209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noSQL</a:t>
            </a:r>
            <a:r>
              <a:rPr lang="tr-TR" dirty="0">
                <a:solidFill>
                  <a:schemeClr val="bg1"/>
                </a:solidFill>
              </a:rPr>
              <a:t> teknolojisidir.</a:t>
            </a:r>
          </a:p>
        </p:txBody>
      </p:sp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8A96A04-A75C-4626-977E-4C7889FD2754}"/>
              </a:ext>
            </a:extLst>
          </p:cNvPr>
          <p:cNvSpPr txBox="1"/>
          <p:nvPr/>
        </p:nvSpPr>
        <p:spPr>
          <a:xfrm>
            <a:off x="703384" y="1420837"/>
            <a:ext cx="4656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CMD DE:</a:t>
            </a:r>
          </a:p>
          <a:p>
            <a:r>
              <a:rPr lang="tr-TR" dirty="0" err="1"/>
              <a:t>db.person.insert</a:t>
            </a:r>
            <a:r>
              <a:rPr lang="tr-TR" dirty="0"/>
              <a:t>({ "name":"</a:t>
            </a:r>
            <a:r>
              <a:rPr lang="tr-TR" dirty="0" err="1"/>
              <a:t>Sephen</a:t>
            </a:r>
            <a:r>
              <a:rPr lang="tr-TR" dirty="0"/>
              <a:t> Hawking"});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66F02CB-DEF1-45CA-B427-504B74B9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461580D-AF9D-4DCB-B464-706F578F2B87}"/>
              </a:ext>
            </a:extLst>
          </p:cNvPr>
          <p:cNvSpPr/>
          <p:nvPr/>
        </p:nvSpPr>
        <p:spPr>
          <a:xfrm>
            <a:off x="11577711" y="900332"/>
            <a:ext cx="614289" cy="73152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2649C43-42B0-421A-B778-F5C684A05564}"/>
              </a:ext>
            </a:extLst>
          </p:cNvPr>
          <p:cNvSpPr txBox="1"/>
          <p:nvPr/>
        </p:nvSpPr>
        <p:spPr>
          <a:xfrm>
            <a:off x="9087729" y="2180492"/>
            <a:ext cx="295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json</a:t>
            </a:r>
            <a:r>
              <a:rPr lang="tr-TR" dirty="0">
                <a:solidFill>
                  <a:schemeClr val="bg1"/>
                </a:solidFill>
              </a:rPr>
              <a:t>  vb. şekilde görmek için</a:t>
            </a:r>
          </a:p>
        </p:txBody>
      </p:sp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0E276635-BB3F-46AC-AB65-261F6293EB1F}"/>
              </a:ext>
            </a:extLst>
          </p:cNvPr>
          <p:cNvCxnSpPr>
            <a:endCxn id="3" idx="3"/>
          </p:cNvCxnSpPr>
          <p:nvPr/>
        </p:nvCxnSpPr>
        <p:spPr>
          <a:xfrm flipV="1">
            <a:off x="10592972" y="1524723"/>
            <a:ext cx="1074700" cy="61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03C685F8-D15C-4FF7-9B62-55D05DA89C21}"/>
              </a:ext>
            </a:extLst>
          </p:cNvPr>
          <p:cNvSpPr txBox="1"/>
          <p:nvPr/>
        </p:nvSpPr>
        <p:spPr>
          <a:xfrm>
            <a:off x="1969477" y="2136337"/>
            <a:ext cx="93367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person</a:t>
            </a:r>
            <a:r>
              <a:rPr lang="tr-TR" dirty="0">
                <a:solidFill>
                  <a:schemeClr val="bg1"/>
                </a:solidFill>
              </a:rPr>
              <a:t> a çift tıklayarak içeriğini görebiliriz.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db.getCollection</a:t>
            </a:r>
            <a:r>
              <a:rPr lang="tr-TR" dirty="0">
                <a:solidFill>
                  <a:schemeClr val="bg1"/>
                </a:solidFill>
              </a:rPr>
              <a:t>('</a:t>
            </a:r>
            <a:r>
              <a:rPr lang="tr-TR" dirty="0" err="1">
                <a:solidFill>
                  <a:schemeClr val="bg1"/>
                </a:solidFill>
              </a:rPr>
              <a:t>person</a:t>
            </a:r>
            <a:r>
              <a:rPr lang="tr-TR" dirty="0">
                <a:solidFill>
                  <a:schemeClr val="bg1"/>
                </a:solidFill>
              </a:rPr>
              <a:t>').</a:t>
            </a:r>
            <a:r>
              <a:rPr lang="tr-TR" dirty="0" err="1">
                <a:solidFill>
                  <a:schemeClr val="bg1"/>
                </a:solidFill>
              </a:rPr>
              <a:t>find</a:t>
            </a:r>
            <a:r>
              <a:rPr lang="tr-TR" dirty="0">
                <a:solidFill>
                  <a:schemeClr val="bg1"/>
                </a:solidFill>
              </a:rPr>
              <a:t>({})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db.getCollection</a:t>
            </a:r>
            <a:r>
              <a:rPr lang="tr-TR" dirty="0">
                <a:solidFill>
                  <a:schemeClr val="bg1"/>
                </a:solidFill>
              </a:rPr>
              <a:t>('</a:t>
            </a:r>
            <a:r>
              <a:rPr lang="tr-TR" dirty="0" err="1">
                <a:solidFill>
                  <a:schemeClr val="bg1"/>
                </a:solidFill>
              </a:rPr>
              <a:t>person</a:t>
            </a:r>
            <a:r>
              <a:rPr lang="tr-TR" dirty="0">
                <a:solidFill>
                  <a:schemeClr val="bg1"/>
                </a:solidFill>
              </a:rPr>
              <a:t>').insert({"</a:t>
            </a:r>
            <a:r>
              <a:rPr lang="tr-TR" dirty="0" err="1">
                <a:solidFill>
                  <a:schemeClr val="bg1"/>
                </a:solidFill>
              </a:rPr>
              <a:t>name":"Albert</a:t>
            </a:r>
            <a:r>
              <a:rPr lang="tr-TR" dirty="0">
                <a:solidFill>
                  <a:schemeClr val="bg1"/>
                </a:solidFill>
              </a:rPr>
              <a:t> Einstein"})  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tr-TR" dirty="0" err="1">
                <a:solidFill>
                  <a:schemeClr val="bg1"/>
                </a:solidFill>
                <a:sym typeface="Wingdings" panose="05000000000000000000" pitchFamily="2" charset="2"/>
              </a:rPr>
              <a:t>ctrl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 + enter</a:t>
            </a:r>
          </a:p>
          <a:p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satırını yukarıda yazdığımızda yeni bir </a:t>
            </a:r>
            <a:r>
              <a:rPr lang="tr-TR" dirty="0" err="1">
                <a:solidFill>
                  <a:schemeClr val="bg1"/>
                </a:solidFill>
                <a:sym typeface="Wingdings" panose="05000000000000000000" pitchFamily="2" charset="2"/>
              </a:rPr>
              <a:t>collection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 ekler.</a:t>
            </a:r>
          </a:p>
          <a:p>
            <a:endParaRPr lang="tr-T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tr-TR" dirty="0" err="1">
                <a:solidFill>
                  <a:schemeClr val="bg1"/>
                </a:solidFill>
                <a:sym typeface="Wingdings" panose="05000000000000000000" pitchFamily="2" charset="2"/>
              </a:rPr>
              <a:t>cmd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 de;</a:t>
            </a:r>
          </a:p>
          <a:p>
            <a:r>
              <a:rPr lang="tr-TR" dirty="0" err="1">
                <a:solidFill>
                  <a:schemeClr val="bg1"/>
                </a:solidFill>
                <a:sym typeface="Wingdings" panose="05000000000000000000" pitchFamily="2" charset="2"/>
              </a:rPr>
              <a:t>db.person.find</a:t>
            </a:r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({});  bütün kayıtları listeler</a:t>
            </a:r>
          </a:p>
          <a:p>
            <a:endParaRPr lang="tr-TR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BU İŞLEMLER JAVA YA DA PYTHON İLE PROJE İÇERİSİNDE KULLANILMAKTADIR. BURDA YAPILANLAR</a:t>
            </a:r>
          </a:p>
          <a:p>
            <a:r>
              <a:rPr lang="tr-TR" dirty="0">
                <a:solidFill>
                  <a:schemeClr val="bg1"/>
                </a:solidFill>
                <a:sym typeface="Wingdings" panose="05000000000000000000" pitchFamily="2" charset="2"/>
              </a:rPr>
              <a:t>TEMEL İŞLEMLERİ GÖRMEK İÇİNDİR.</a:t>
            </a:r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14C10E-4B3A-4C7E-B72C-A2981D389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12370A8-DFC7-4A1D-9C44-E9B765479AEA}"/>
              </a:ext>
            </a:extLst>
          </p:cNvPr>
          <p:cNvSpPr txBox="1"/>
          <p:nvPr/>
        </p:nvSpPr>
        <p:spPr>
          <a:xfrm>
            <a:off x="112542" y="1716258"/>
            <a:ext cx="2096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512 MB a kadar</a:t>
            </a:r>
          </a:p>
          <a:p>
            <a:r>
              <a:rPr lang="tr-TR" dirty="0"/>
              <a:t>ücretsiz.</a:t>
            </a:r>
          </a:p>
          <a:p>
            <a:endParaRPr lang="tr-TR" dirty="0"/>
          </a:p>
          <a:p>
            <a:r>
              <a:rPr lang="tr-TR" dirty="0"/>
              <a:t>Grup çalışması için</a:t>
            </a:r>
          </a:p>
          <a:p>
            <a:r>
              <a:rPr lang="tr-TR" dirty="0"/>
              <a:t>çok avantajlıdır.</a:t>
            </a:r>
          </a:p>
          <a:p>
            <a:r>
              <a:rPr lang="tr-TR" dirty="0" err="1"/>
              <a:t>Cloud</a:t>
            </a:r>
            <a:r>
              <a:rPr lang="tr-TR" dirty="0"/>
              <a:t> kullanılması</a:t>
            </a:r>
          </a:p>
          <a:p>
            <a:r>
              <a:rPr lang="tr-TR" dirty="0"/>
              <a:t>7/24 açık bulunuyor.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F91C7E-9E31-4515-AED2-59532611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9F6BDF2-6B6F-4B09-8795-A99D2E78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E31F03C-5F47-4995-81F0-2F084FCC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8E48FAD-1D50-422E-8F7E-D7363C76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9D026FF-39DC-408E-B7FA-F8FFEBA5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93E1B18-C1D9-45F3-9E7E-7F3635077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FD39B26-86A2-4809-A18D-5A4AA6330CD9}"/>
              </a:ext>
            </a:extLst>
          </p:cNvPr>
          <p:cNvSpPr txBox="1"/>
          <p:nvPr/>
        </p:nvSpPr>
        <p:spPr>
          <a:xfrm>
            <a:off x="0" y="956602"/>
            <a:ext cx="28135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SANDBOX içinden</a:t>
            </a:r>
          </a:p>
          <a:p>
            <a:r>
              <a:rPr lang="tr-TR" dirty="0">
                <a:solidFill>
                  <a:schemeClr val="bg1"/>
                </a:solidFill>
              </a:rPr>
              <a:t>CONNECT tıklayarak</a:t>
            </a:r>
          </a:p>
          <a:p>
            <a:r>
              <a:rPr lang="tr-TR" dirty="0">
                <a:solidFill>
                  <a:schemeClr val="bg1"/>
                </a:solidFill>
              </a:rPr>
              <a:t>bağlantı oluşturacağız.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Önce ip adresi eklenmesi gerekir, herkes bağlanmasın diye. </a:t>
            </a:r>
          </a:p>
          <a:p>
            <a:r>
              <a:rPr lang="tr-TR" dirty="0">
                <a:solidFill>
                  <a:schemeClr val="bg1"/>
                </a:solidFill>
              </a:rPr>
              <a:t>Takım ise onların ip </a:t>
            </a:r>
            <a:r>
              <a:rPr lang="tr-TR" dirty="0" err="1">
                <a:solidFill>
                  <a:schemeClr val="bg1"/>
                </a:solidFill>
              </a:rPr>
              <a:t>lerinide</a:t>
            </a:r>
            <a:r>
              <a:rPr lang="tr-TR" dirty="0">
                <a:solidFill>
                  <a:schemeClr val="bg1"/>
                </a:solidFill>
              </a:rPr>
              <a:t> eklemek gerekir.</a:t>
            </a:r>
          </a:p>
          <a:p>
            <a:r>
              <a:rPr lang="tr-TR" dirty="0">
                <a:solidFill>
                  <a:schemeClr val="bg1"/>
                </a:solidFill>
              </a:rPr>
              <a:t>Sonra </a:t>
            </a:r>
            <a:r>
              <a:rPr lang="tr-TR" dirty="0" err="1">
                <a:solidFill>
                  <a:schemeClr val="bg1"/>
                </a:solidFill>
              </a:rPr>
              <a:t>username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>
                <a:solidFill>
                  <a:schemeClr val="bg1"/>
                </a:solidFill>
              </a:rPr>
              <a:t>password</a:t>
            </a:r>
            <a:r>
              <a:rPr lang="tr-TR" dirty="0">
                <a:solidFill>
                  <a:schemeClr val="bg1"/>
                </a:solidFill>
              </a:rPr>
              <a:t> eklenerek kullanıcı oluşturulur.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Choose</a:t>
            </a:r>
            <a:r>
              <a:rPr lang="tr-TR" dirty="0">
                <a:solidFill>
                  <a:schemeClr val="bg1"/>
                </a:solidFill>
              </a:rPr>
              <a:t> a </a:t>
            </a:r>
            <a:r>
              <a:rPr lang="tr-TR" dirty="0" err="1">
                <a:solidFill>
                  <a:schemeClr val="bg1"/>
                </a:solidFill>
              </a:rPr>
              <a:t>connection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method</a:t>
            </a:r>
            <a:r>
              <a:rPr lang="tr-TR" dirty="0">
                <a:solidFill>
                  <a:schemeClr val="bg1"/>
                </a:solidFill>
              </a:rPr>
              <a:t> seçilir.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64F8689-44D1-4264-8281-658FA41D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B7C7D99-165D-4328-A829-E1BD3A73F5A4}"/>
              </a:ext>
            </a:extLst>
          </p:cNvPr>
          <p:cNvSpPr txBox="1"/>
          <p:nvPr/>
        </p:nvSpPr>
        <p:spPr>
          <a:xfrm>
            <a:off x="0" y="956602"/>
            <a:ext cx="2813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2. seçenek seçilir ve bağlantı kopyalanır.</a:t>
            </a:r>
          </a:p>
          <a:p>
            <a:r>
              <a:rPr lang="tr-TR" dirty="0">
                <a:solidFill>
                  <a:schemeClr val="bg1"/>
                </a:solidFill>
              </a:rPr>
              <a:t>sonra </a:t>
            </a:r>
            <a:r>
              <a:rPr lang="tr-TR" dirty="0" err="1">
                <a:solidFill>
                  <a:schemeClr val="bg1"/>
                </a:solidFill>
              </a:rPr>
              <a:t>robomongo</a:t>
            </a:r>
            <a:r>
              <a:rPr lang="tr-TR" dirty="0">
                <a:solidFill>
                  <a:schemeClr val="bg1"/>
                </a:solidFill>
              </a:rPr>
              <a:t> programında bağlantı yapılır.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2178A1A-9E34-4498-9008-2525536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CFB075D-9C2B-4AED-9825-2206625A08BD}"/>
              </a:ext>
            </a:extLst>
          </p:cNvPr>
          <p:cNvSpPr txBox="1"/>
          <p:nvPr/>
        </p:nvSpPr>
        <p:spPr>
          <a:xfrm>
            <a:off x="225083" y="3573194"/>
            <a:ext cx="31970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Analiz verilerinin saklanması</a:t>
            </a:r>
          </a:p>
          <a:p>
            <a:r>
              <a:rPr lang="tr-TR" dirty="0"/>
              <a:t>için </a:t>
            </a:r>
            <a:r>
              <a:rPr lang="tr-TR" dirty="0" err="1"/>
              <a:t>mongoDB</a:t>
            </a:r>
            <a:r>
              <a:rPr lang="tr-TR" dirty="0"/>
              <a:t> kullanacağız.</a:t>
            </a:r>
          </a:p>
          <a:p>
            <a:endParaRPr lang="tr-TR" dirty="0"/>
          </a:p>
          <a:p>
            <a:r>
              <a:rPr lang="tr-TR" dirty="0"/>
              <a:t>Daha sonra bu saklanan verileri</a:t>
            </a:r>
          </a:p>
          <a:p>
            <a:r>
              <a:rPr lang="tr-TR" dirty="0"/>
              <a:t>bir </a:t>
            </a:r>
            <a:r>
              <a:rPr lang="tr-TR" dirty="0" err="1"/>
              <a:t>DashBoard</a:t>
            </a:r>
            <a:r>
              <a:rPr lang="tr-TR" dirty="0"/>
              <a:t> ile yani bir </a:t>
            </a:r>
            <a:r>
              <a:rPr lang="tr-TR" dirty="0" err="1"/>
              <a:t>arayüz</a:t>
            </a:r>
            <a:endParaRPr lang="tr-TR" dirty="0"/>
          </a:p>
          <a:p>
            <a:r>
              <a:rPr lang="tr-TR" dirty="0"/>
              <a:t>ile son kullanıcıya göstermemiz</a:t>
            </a:r>
          </a:p>
          <a:p>
            <a:r>
              <a:rPr lang="tr-TR" dirty="0"/>
              <a:t>gerekiyor.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86E04CB-0463-495B-980F-D931563E1345}"/>
              </a:ext>
            </a:extLst>
          </p:cNvPr>
          <p:cNvSpPr txBox="1"/>
          <p:nvPr/>
        </p:nvSpPr>
        <p:spPr>
          <a:xfrm>
            <a:off x="8496886" y="3988691"/>
            <a:ext cx="34700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Çok avantajlıdır. Çünkü birçok entegrasyonu var. Node.js, </a:t>
            </a:r>
            <a:r>
              <a:rPr lang="tr-TR" dirty="0" err="1"/>
              <a:t>java</a:t>
            </a:r>
            <a:r>
              <a:rPr lang="tr-TR" dirty="0"/>
              <a:t> vb.</a:t>
            </a:r>
          </a:p>
          <a:p>
            <a:r>
              <a:rPr lang="tr-TR" dirty="0"/>
              <a:t>kullanılabilir </a:t>
            </a:r>
            <a:r>
              <a:rPr lang="tr-TR" dirty="0" err="1"/>
              <a:t>dashboard</a:t>
            </a:r>
            <a:r>
              <a:rPr lang="tr-TR" dirty="0"/>
              <a:t> entegrasyonlarında.</a:t>
            </a:r>
          </a:p>
          <a:p>
            <a:endParaRPr lang="tr-TR" dirty="0"/>
          </a:p>
          <a:p>
            <a:r>
              <a:rPr lang="tr-TR" dirty="0"/>
              <a:t>Bir diğer özelliği de NEAR REAL TIME olmasıdır.</a:t>
            </a:r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731EB6-89EF-4E92-AA3B-48B8F3FE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7042FD8-4BB1-4081-9683-569272530660}"/>
              </a:ext>
            </a:extLst>
          </p:cNvPr>
          <p:cNvSpPr txBox="1"/>
          <p:nvPr/>
        </p:nvSpPr>
        <p:spPr>
          <a:xfrm>
            <a:off x="0" y="1519311"/>
            <a:ext cx="22930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Kopyalanan bağlantı</a:t>
            </a:r>
          </a:p>
          <a:p>
            <a:r>
              <a:rPr lang="tr-TR" dirty="0" err="1"/>
              <a:t>From</a:t>
            </a:r>
            <a:r>
              <a:rPr lang="tr-TR" dirty="0"/>
              <a:t> SRV kısmına yapıştır.</a:t>
            </a:r>
          </a:p>
          <a:p>
            <a:r>
              <a:rPr lang="tr-TR" dirty="0"/>
              <a:t>&lt;</a:t>
            </a:r>
            <a:r>
              <a:rPr lang="tr-TR" dirty="0" err="1"/>
              <a:t>password</a:t>
            </a:r>
            <a:r>
              <a:rPr lang="tr-TR" dirty="0"/>
              <a:t>&gt; kısmı eklenir.</a:t>
            </a:r>
          </a:p>
          <a:p>
            <a:r>
              <a:rPr lang="tr-TR" dirty="0"/>
              <a:t>&lt;</a:t>
            </a:r>
            <a:r>
              <a:rPr lang="tr-TR" dirty="0" err="1"/>
              <a:t>database</a:t>
            </a:r>
            <a:r>
              <a:rPr lang="tr-TR" dirty="0"/>
              <a:t>&gt; kısmı eklenir. Simgeleri de silin. Sonra </a:t>
            </a:r>
            <a:r>
              <a:rPr lang="tr-TR" dirty="0" err="1"/>
              <a:t>From</a:t>
            </a:r>
            <a:r>
              <a:rPr lang="tr-TR" dirty="0"/>
              <a:t> SRV tıklandığında ekrandaki gibi bilgiler gelir.</a:t>
            </a:r>
          </a:p>
          <a:p>
            <a:r>
              <a:rPr lang="tr-TR" dirty="0"/>
              <a:t>Test – </a:t>
            </a:r>
            <a:r>
              <a:rPr lang="tr-TR" dirty="0" err="1"/>
              <a:t>Save</a:t>
            </a:r>
            <a:r>
              <a:rPr lang="tr-TR" dirty="0"/>
              <a:t> ve Connect ile işlem tamamlanır.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855069-B375-4AA0-90EA-4D85ECB0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0B90874-E685-4F80-8E5E-F3CDB6A6204D}"/>
              </a:ext>
            </a:extLst>
          </p:cNvPr>
          <p:cNvSpPr txBox="1"/>
          <p:nvPr/>
        </p:nvSpPr>
        <p:spPr>
          <a:xfrm>
            <a:off x="112542" y="3429000"/>
            <a:ext cx="213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Yukarıdaki işlem ile yeni veritabanı oluşturulabilir.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D4CA4E4-CAD7-455E-BDA6-6BD8650E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50137E6-5E93-4E25-B75C-125D20251105}"/>
              </a:ext>
            </a:extLst>
          </p:cNvPr>
          <p:cNvSpPr txBox="1"/>
          <p:nvPr/>
        </p:nvSpPr>
        <p:spPr>
          <a:xfrm>
            <a:off x="422031" y="1582339"/>
            <a:ext cx="19835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200 dolarlık-farklıda olabilir-</a:t>
            </a:r>
          </a:p>
          <a:p>
            <a:r>
              <a:rPr lang="tr-TR" dirty="0">
                <a:solidFill>
                  <a:schemeClr val="bg1"/>
                </a:solidFill>
              </a:rPr>
              <a:t>kod için </a:t>
            </a:r>
            <a:r>
              <a:rPr lang="tr-TR" dirty="0" err="1">
                <a:solidFill>
                  <a:schemeClr val="bg1"/>
                </a:solidFill>
              </a:rPr>
              <a:t>Billing</a:t>
            </a:r>
            <a:r>
              <a:rPr lang="tr-TR" dirty="0">
                <a:solidFill>
                  <a:schemeClr val="bg1"/>
                </a:solidFill>
              </a:rPr>
              <a:t> bölümünden</a:t>
            </a:r>
          </a:p>
          <a:p>
            <a:r>
              <a:rPr lang="tr-TR" dirty="0">
                <a:solidFill>
                  <a:schemeClr val="bg1"/>
                </a:solidFill>
              </a:rPr>
              <a:t>APPLY CODE ile promosyon </a:t>
            </a:r>
          </a:p>
          <a:p>
            <a:r>
              <a:rPr lang="tr-TR" dirty="0">
                <a:solidFill>
                  <a:schemeClr val="bg1"/>
                </a:solidFill>
              </a:rPr>
              <a:t>kodu girerek kullanılabilir.</a:t>
            </a:r>
          </a:p>
          <a:p>
            <a:r>
              <a:rPr lang="tr-TR" dirty="0">
                <a:solidFill>
                  <a:schemeClr val="bg1"/>
                </a:solidFill>
              </a:rPr>
              <a:t>Bu kod sürekli verilmektedir. </a:t>
            </a:r>
          </a:p>
          <a:p>
            <a:r>
              <a:rPr lang="tr-TR" dirty="0">
                <a:solidFill>
                  <a:schemeClr val="bg1"/>
                </a:solidFill>
              </a:rPr>
              <a:t>Taha hoca kendi hesaplarında paylaşmaktadır.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3A705F7-E225-4AFC-A53B-853E125D8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AC1C2BF-6D15-43E7-BF66-9FD84419DE77}"/>
              </a:ext>
            </a:extLst>
          </p:cNvPr>
          <p:cNvSpPr txBox="1"/>
          <p:nvPr/>
        </p:nvSpPr>
        <p:spPr>
          <a:xfrm>
            <a:off x="1913207" y="1645920"/>
            <a:ext cx="13927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Yoksa JAVA kurulumu yapılmalıdır.</a:t>
            </a:r>
          </a:p>
          <a:p>
            <a:endParaRPr lang="tr-TR" dirty="0"/>
          </a:p>
          <a:p>
            <a:r>
              <a:rPr lang="tr-TR" dirty="0"/>
              <a:t>Kullanıcı değişkenlerinde JAVA_HOME (</a:t>
            </a:r>
            <a:r>
              <a:rPr lang="tr-TR" dirty="0" err="1"/>
              <a:t>java</a:t>
            </a:r>
            <a:r>
              <a:rPr lang="tr-TR" dirty="0"/>
              <a:t> </a:t>
            </a:r>
            <a:r>
              <a:rPr lang="tr-TR" dirty="0" err="1"/>
              <a:t>nın</a:t>
            </a:r>
            <a:r>
              <a:rPr lang="tr-TR" dirty="0"/>
              <a:t> kurulum yolu) ve PATH (%JAVA_HOME%\bin) eklenmelidir.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7E8454E-9F13-4DD5-9F97-8257A9EA2266}"/>
              </a:ext>
            </a:extLst>
          </p:cNvPr>
          <p:cNvSpPr txBox="1"/>
          <p:nvPr/>
        </p:nvSpPr>
        <p:spPr>
          <a:xfrm>
            <a:off x="3587262" y="5212080"/>
            <a:ext cx="3047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cmd</a:t>
            </a:r>
            <a:r>
              <a:rPr lang="tr-TR" dirty="0"/>
              <a:t> de </a:t>
            </a:r>
          </a:p>
          <a:p>
            <a:r>
              <a:rPr lang="tr-TR" dirty="0" err="1"/>
              <a:t>java</a:t>
            </a:r>
            <a:r>
              <a:rPr lang="tr-TR" dirty="0"/>
              <a:t> –</a:t>
            </a:r>
            <a:r>
              <a:rPr lang="tr-TR" dirty="0" err="1"/>
              <a:t>version</a:t>
            </a:r>
            <a:r>
              <a:rPr lang="tr-TR" dirty="0"/>
              <a:t> ve </a:t>
            </a:r>
            <a:r>
              <a:rPr lang="tr-TR" dirty="0" err="1"/>
              <a:t>javac</a:t>
            </a:r>
            <a:r>
              <a:rPr lang="tr-TR" dirty="0"/>
              <a:t> –</a:t>
            </a:r>
            <a:r>
              <a:rPr lang="tr-TR" dirty="0" err="1"/>
              <a:t>version</a:t>
            </a:r>
            <a:endParaRPr lang="tr-TR" dirty="0"/>
          </a:p>
          <a:p>
            <a:r>
              <a:rPr lang="tr-TR" dirty="0"/>
              <a:t>aynı değerleri vermelidir.</a:t>
            </a:r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B9A7ECEC-CF71-4D60-AF4F-CF3A4F3D7A6F}"/>
              </a:ext>
            </a:extLst>
          </p:cNvPr>
          <p:cNvSpPr txBox="1"/>
          <p:nvPr/>
        </p:nvSpPr>
        <p:spPr>
          <a:xfrm>
            <a:off x="1139483" y="1463040"/>
            <a:ext cx="106492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Java IDE için, </a:t>
            </a:r>
            <a:r>
              <a:rPr lang="tr-TR" dirty="0" err="1"/>
              <a:t>Netbeans</a:t>
            </a:r>
            <a:r>
              <a:rPr lang="tr-TR" dirty="0"/>
              <a:t>, </a:t>
            </a:r>
            <a:r>
              <a:rPr lang="tr-TR" dirty="0" err="1"/>
              <a:t>Eclipse</a:t>
            </a:r>
            <a:r>
              <a:rPr lang="tr-TR" dirty="0"/>
              <a:t> ya da </a:t>
            </a:r>
            <a:r>
              <a:rPr lang="tr-TR" dirty="0" err="1"/>
              <a:t>IntelliJ</a:t>
            </a:r>
            <a:r>
              <a:rPr lang="tr-TR" dirty="0"/>
              <a:t> IDEA dan biri kullanılabilir.</a:t>
            </a:r>
          </a:p>
          <a:p>
            <a:endParaRPr lang="tr-TR" dirty="0"/>
          </a:p>
          <a:p>
            <a:r>
              <a:rPr lang="tr-TR" dirty="0" err="1"/>
              <a:t>IntelliJ</a:t>
            </a:r>
            <a:r>
              <a:rPr lang="tr-TR" dirty="0"/>
              <a:t> IDEA kullanarak devam edeceğiz. </a:t>
            </a:r>
          </a:p>
          <a:p>
            <a:endParaRPr lang="tr-TR" dirty="0"/>
          </a:p>
          <a:p>
            <a:r>
              <a:rPr lang="tr-TR" dirty="0"/>
              <a:t>Proje oluşturmadan önce </a:t>
            </a:r>
            <a:r>
              <a:rPr lang="tr-TR" dirty="0" err="1"/>
              <a:t>MongoDB</a:t>
            </a:r>
            <a:r>
              <a:rPr lang="tr-TR" dirty="0"/>
              <a:t> çalıştırılmalıdır. Bunun içinde Robo3T üzerinden bağlantımızı sağlamamız</a:t>
            </a:r>
          </a:p>
          <a:p>
            <a:r>
              <a:rPr lang="tr-TR" dirty="0"/>
              <a:t>gerekir.</a:t>
            </a:r>
          </a:p>
          <a:p>
            <a:endParaRPr lang="tr-TR" dirty="0"/>
          </a:p>
          <a:p>
            <a:r>
              <a:rPr lang="tr-TR" dirty="0"/>
              <a:t>Yeni proje oluştur seçeneğinden MAVEN i seçiyoruz. </a:t>
            </a:r>
            <a:r>
              <a:rPr lang="tr-TR" dirty="0" err="1"/>
              <a:t>Maven</a:t>
            </a:r>
            <a:r>
              <a:rPr lang="tr-TR" dirty="0"/>
              <a:t> proje üretim </a:t>
            </a:r>
            <a:r>
              <a:rPr lang="tr-TR" dirty="0" err="1"/>
              <a:t>toolu</a:t>
            </a:r>
            <a:r>
              <a:rPr lang="tr-TR" dirty="0"/>
              <a:t>-sistemidir. Hem de </a:t>
            </a:r>
            <a:r>
              <a:rPr lang="tr-TR" dirty="0" err="1"/>
              <a:t>version</a:t>
            </a:r>
            <a:r>
              <a:rPr lang="tr-TR" dirty="0"/>
              <a:t> kontrol sistemidir. Bizim kullanacağımız kısım bağımlılık yönetimi yani Dependency </a:t>
            </a:r>
            <a:r>
              <a:rPr lang="tr-TR" dirty="0" err="1"/>
              <a:t>management</a:t>
            </a:r>
            <a:r>
              <a:rPr lang="tr-TR" dirty="0"/>
              <a:t> kısmıdır. Bu açıdan </a:t>
            </a:r>
            <a:r>
              <a:rPr lang="tr-TR" dirty="0" err="1"/>
              <a:t>maven</a:t>
            </a:r>
            <a:r>
              <a:rPr lang="tr-TR" dirty="0"/>
              <a:t> bir çok kolaylık sağlar. Yani </a:t>
            </a:r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yi</a:t>
            </a:r>
            <a:r>
              <a:rPr lang="tr-TR" dirty="0"/>
              <a:t> </a:t>
            </a:r>
            <a:r>
              <a:rPr lang="tr-TR" dirty="0" err="1"/>
              <a:t>java</a:t>
            </a:r>
            <a:r>
              <a:rPr lang="tr-TR" dirty="0"/>
              <a:t> kullanmak için gerekli olan bazı </a:t>
            </a:r>
            <a:r>
              <a:rPr lang="tr-TR" dirty="0" err="1"/>
              <a:t>jar</a:t>
            </a:r>
            <a:r>
              <a:rPr lang="tr-TR" dirty="0"/>
              <a:t> </a:t>
            </a:r>
            <a:r>
              <a:rPr lang="tr-TR" dirty="0" err="1"/>
              <a:t>lar</a:t>
            </a:r>
            <a:r>
              <a:rPr lang="tr-TR" dirty="0"/>
              <a:t> var yani </a:t>
            </a:r>
            <a:r>
              <a:rPr lang="tr-TR" dirty="0" err="1"/>
              <a:t>connector</a:t>
            </a:r>
            <a:r>
              <a:rPr lang="tr-TR" dirty="0"/>
              <a:t> </a:t>
            </a:r>
            <a:r>
              <a:rPr lang="tr-TR" dirty="0" err="1"/>
              <a:t>ler</a:t>
            </a:r>
            <a:r>
              <a:rPr lang="tr-TR" dirty="0"/>
              <a:t> var. Bu gerekli dosyalar </a:t>
            </a:r>
            <a:r>
              <a:rPr lang="tr-TR" dirty="0" err="1"/>
              <a:t>maven</a:t>
            </a:r>
            <a:r>
              <a:rPr lang="tr-TR" dirty="0"/>
              <a:t> </a:t>
            </a:r>
            <a:r>
              <a:rPr lang="tr-TR" dirty="0" err="1"/>
              <a:t>repostory</a:t>
            </a:r>
            <a:r>
              <a:rPr lang="tr-TR" dirty="0"/>
              <a:t> sinden indirilmektedir otomatik olarak. Bunun için gerekli Dependency satırlarını projeye eklemek yeterlidir.</a:t>
            </a:r>
          </a:p>
          <a:p>
            <a:endParaRPr lang="tr-TR" dirty="0"/>
          </a:p>
          <a:p>
            <a:r>
              <a:rPr lang="tr-TR" dirty="0" err="1"/>
              <a:t>Maven</a:t>
            </a:r>
            <a:r>
              <a:rPr lang="tr-TR" dirty="0"/>
              <a:t> seçildikten sonra – ileri – proje adı gir – </a:t>
            </a:r>
            <a:r>
              <a:rPr lang="tr-TR" dirty="0" err="1"/>
              <a:t>Finish</a:t>
            </a:r>
            <a:r>
              <a:rPr lang="tr-TR" dirty="0"/>
              <a:t> ile projeyi oluştur.</a:t>
            </a: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B2441F3-1FD1-4D29-BBE0-7DF42FFD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B9A2E1F-F56F-4244-B7CC-5B868107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8BF3D8B-1853-4D17-B5C8-652FDAC09B9B}"/>
              </a:ext>
            </a:extLst>
          </p:cNvPr>
          <p:cNvSpPr txBox="1"/>
          <p:nvPr/>
        </p:nvSpPr>
        <p:spPr>
          <a:xfrm>
            <a:off x="9533206" y="1969477"/>
            <a:ext cx="2658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Dependency eklendikten</a:t>
            </a:r>
          </a:p>
          <a:p>
            <a:r>
              <a:rPr lang="tr-TR" dirty="0">
                <a:solidFill>
                  <a:schemeClr val="bg1"/>
                </a:solidFill>
              </a:rPr>
              <a:t>sonra ekranın sağ üstteki </a:t>
            </a:r>
            <a:r>
              <a:rPr lang="tr-TR" dirty="0" err="1">
                <a:solidFill>
                  <a:schemeClr val="bg1"/>
                </a:solidFill>
              </a:rPr>
              <a:t>maven</a:t>
            </a:r>
            <a:r>
              <a:rPr lang="tr-TR" dirty="0">
                <a:solidFill>
                  <a:schemeClr val="bg1"/>
                </a:solidFill>
              </a:rPr>
              <a:t> simgesine tıklayınca kütüphaneler yüklenir.</a:t>
            </a:r>
          </a:p>
          <a:p>
            <a:r>
              <a:rPr lang="tr-TR" dirty="0">
                <a:solidFill>
                  <a:schemeClr val="bg1"/>
                </a:solidFill>
              </a:rPr>
              <a:t>Yada sağdaki </a:t>
            </a:r>
            <a:r>
              <a:rPr lang="tr-TR" dirty="0" err="1">
                <a:solidFill>
                  <a:schemeClr val="bg1"/>
                </a:solidFill>
              </a:rPr>
              <a:t>Maven</a:t>
            </a:r>
            <a:r>
              <a:rPr lang="tr-TR" dirty="0">
                <a:solidFill>
                  <a:schemeClr val="bg1"/>
                </a:solidFill>
              </a:rPr>
              <a:t> panelinden </a:t>
            </a:r>
            <a:r>
              <a:rPr lang="tr-TR" dirty="0" err="1">
                <a:solidFill>
                  <a:schemeClr val="bg1"/>
                </a:solidFill>
              </a:rPr>
              <a:t>Refresh</a:t>
            </a:r>
            <a:r>
              <a:rPr lang="tr-TR" dirty="0">
                <a:solidFill>
                  <a:schemeClr val="bg1"/>
                </a:solidFill>
              </a:rPr>
              <a:t> yaparak işlem yapılabilir.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0FBCF0A-EBD2-4986-8800-167DB68BE42D}"/>
              </a:ext>
            </a:extLst>
          </p:cNvPr>
          <p:cNvSpPr txBox="1"/>
          <p:nvPr/>
        </p:nvSpPr>
        <p:spPr>
          <a:xfrm>
            <a:off x="351693" y="3249637"/>
            <a:ext cx="26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Java kodları bu  klasörde bulunur.</a:t>
            </a: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24859ED-0250-4C8A-AC30-0D8FDA3D8F31}"/>
              </a:ext>
            </a:extLst>
          </p:cNvPr>
          <p:cNvSpPr txBox="1"/>
          <p:nvPr/>
        </p:nvSpPr>
        <p:spPr>
          <a:xfrm>
            <a:off x="661182" y="829994"/>
            <a:ext cx="73301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Önce Java klasörüne paket eklenmesi gerekir.</a:t>
            </a:r>
          </a:p>
          <a:p>
            <a:r>
              <a:rPr lang="tr-TR" dirty="0"/>
              <a:t>Paket adı </a:t>
            </a:r>
            <a:r>
              <a:rPr lang="tr-TR" dirty="0">
                <a:sym typeface="Wingdings" panose="05000000000000000000" pitchFamily="2" charset="2"/>
              </a:rPr>
              <a:t> com/org/</a:t>
            </a:r>
            <a:r>
              <a:rPr lang="tr-TR" dirty="0" err="1">
                <a:sym typeface="Wingdings" panose="05000000000000000000" pitchFamily="2" charset="2"/>
              </a:rPr>
              <a:t>vb.şirketAdı.projeAdı</a:t>
            </a:r>
            <a:r>
              <a:rPr lang="tr-TR" dirty="0">
                <a:sym typeface="Wingdings" panose="05000000000000000000" pitchFamily="2" charset="2"/>
              </a:rPr>
              <a:t> şeklinde olmalıdır.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com.eemcsacademy.mongodbentegrasyon</a:t>
            </a:r>
            <a:r>
              <a:rPr lang="tr-TR" dirty="0">
                <a:sym typeface="Wingdings" panose="05000000000000000000" pitchFamily="2" charset="2"/>
              </a:rPr>
              <a:t> oluşturuldu.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Sonrasında paket adına sağ tıklayıp  Java Class ekleyerek işleme devam edilir.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Application </a:t>
            </a:r>
            <a:r>
              <a:rPr lang="tr-TR" dirty="0" err="1">
                <a:sym typeface="Wingdings" panose="05000000000000000000" pitchFamily="2" charset="2"/>
              </a:rPr>
              <a:t>java</a:t>
            </a:r>
            <a:r>
              <a:rPr lang="tr-TR" dirty="0">
                <a:sym typeface="Wingdings" panose="05000000000000000000" pitchFamily="2" charset="2"/>
              </a:rPr>
              <a:t> class eklendi.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psvm</a:t>
            </a:r>
            <a:r>
              <a:rPr lang="tr-TR" dirty="0">
                <a:sym typeface="Wingdings" panose="05000000000000000000" pitchFamily="2" charset="2"/>
              </a:rPr>
              <a:t>  TAB tuş kombinasyonuyla main </a:t>
            </a:r>
            <a:r>
              <a:rPr lang="tr-TR" dirty="0" err="1">
                <a:sym typeface="Wingdings" panose="05000000000000000000" pitchFamily="2" charset="2"/>
              </a:rPr>
              <a:t>meotdu</a:t>
            </a:r>
            <a:r>
              <a:rPr lang="tr-TR" dirty="0">
                <a:sym typeface="Wingdings" panose="05000000000000000000" pitchFamily="2" charset="2"/>
              </a:rPr>
              <a:t> eklenebilir.</a:t>
            </a:r>
          </a:p>
          <a:p>
            <a:endParaRPr lang="tr-TR" dirty="0">
              <a:sym typeface="Wingdings" panose="05000000000000000000" pitchFamily="2" charset="2"/>
            </a:endParaRPr>
          </a:p>
          <a:p>
            <a:r>
              <a:rPr lang="tr-TR" dirty="0" err="1">
                <a:sym typeface="Wingdings" panose="05000000000000000000" pitchFamily="2" charset="2"/>
              </a:rPr>
              <a:t>Ctrl</a:t>
            </a:r>
            <a:r>
              <a:rPr lang="tr-TR" dirty="0">
                <a:sym typeface="Wingdings" panose="05000000000000000000" pitchFamily="2" charset="2"/>
              </a:rPr>
              <a:t> + Sol Tıklama  Sınıfın yapısına ulaşılır.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9563D91-885E-44FE-B6DB-42DA2533A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20D3954-2D69-4DBC-9DE8-7A35F1D5E54B}"/>
              </a:ext>
            </a:extLst>
          </p:cNvPr>
          <p:cNvSpPr txBox="1"/>
          <p:nvPr/>
        </p:nvSpPr>
        <p:spPr>
          <a:xfrm>
            <a:off x="4811151" y="3291840"/>
            <a:ext cx="6523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Kodları çalışınca </a:t>
            </a:r>
            <a:r>
              <a:rPr lang="tr-TR" dirty="0" err="1">
                <a:solidFill>
                  <a:schemeClr val="bg1"/>
                </a:solidFill>
              </a:rPr>
              <a:t>Info</a:t>
            </a:r>
            <a:r>
              <a:rPr lang="tr-TR" dirty="0">
                <a:solidFill>
                  <a:schemeClr val="bg1"/>
                </a:solidFill>
              </a:rPr>
              <a:t> adında veritabanı oluşturur ve Personel adında</a:t>
            </a:r>
          </a:p>
          <a:p>
            <a:r>
              <a:rPr lang="tr-TR" dirty="0" err="1">
                <a:solidFill>
                  <a:schemeClr val="bg1"/>
                </a:solidFill>
              </a:rPr>
              <a:t>collection</a:t>
            </a:r>
            <a:r>
              <a:rPr lang="tr-TR" dirty="0">
                <a:solidFill>
                  <a:schemeClr val="bg1"/>
                </a:solidFill>
              </a:rPr>
              <a:t> oluşturur.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BAE0C1F-5AAD-40CC-9C9E-0B65B4A0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6E3E55A-8402-4E2F-B043-56974FF8590C}"/>
              </a:ext>
            </a:extLst>
          </p:cNvPr>
          <p:cNvSpPr txBox="1"/>
          <p:nvPr/>
        </p:nvSpPr>
        <p:spPr>
          <a:xfrm>
            <a:off x="407964" y="3868615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TEK BİR DOCUMENT EKLEME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40DD5E4-52F9-427E-AE93-FC0E8125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84E50D2-DBCF-4012-AC43-7C038190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A112D5F-F048-4F5D-ACAD-CB98201B5640}"/>
              </a:ext>
            </a:extLst>
          </p:cNvPr>
          <p:cNvSpPr txBox="1"/>
          <p:nvPr/>
        </p:nvSpPr>
        <p:spPr>
          <a:xfrm>
            <a:off x="253219" y="3429000"/>
            <a:ext cx="3024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insertMany</a:t>
            </a:r>
            <a:r>
              <a:rPr lang="tr-TR" dirty="0">
                <a:solidFill>
                  <a:schemeClr val="bg1"/>
                </a:solidFill>
              </a:rPr>
              <a:t>() kullanılır. Parametre olarak </a:t>
            </a:r>
            <a:r>
              <a:rPr lang="tr-TR" dirty="0" err="1">
                <a:solidFill>
                  <a:schemeClr val="bg1"/>
                </a:solidFill>
              </a:rPr>
              <a:t>document</a:t>
            </a:r>
            <a:r>
              <a:rPr lang="tr-TR" dirty="0">
                <a:solidFill>
                  <a:schemeClr val="bg1"/>
                </a:solidFill>
              </a:rPr>
              <a:t> listesi verilmelidir.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4F99AB-82D8-4F9E-AE31-20983B7B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196E5B3-E598-45C1-B6E1-17EB27FC8EDF}"/>
              </a:ext>
            </a:extLst>
          </p:cNvPr>
          <p:cNvSpPr txBox="1"/>
          <p:nvPr/>
        </p:nvSpPr>
        <p:spPr>
          <a:xfrm>
            <a:off x="126609" y="2475914"/>
            <a:ext cx="1740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Eklenen veriler</a:t>
            </a:r>
          </a:p>
          <a:p>
            <a:r>
              <a:rPr lang="tr-TR" dirty="0"/>
              <a:t>buradan kontrol </a:t>
            </a:r>
          </a:p>
          <a:p>
            <a:r>
              <a:rPr lang="tr-TR" dirty="0"/>
              <a:t>edilebilir.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8548C03-26FA-4BDD-9F02-9D174DEE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45F8DC5-0129-473F-9EFA-AE8A1DB9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1C539B-B096-490A-9749-5889FDC3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1798885-5337-42F2-AA27-E4618195D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766436"/>
            <a:ext cx="5584874" cy="830997"/>
          </a:xfrm>
          <a:prstGeom prst="rect">
            <a:avLst/>
          </a:prstGeom>
          <a:solidFill>
            <a:srgbClr val="2B2B2B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Filters.</a:t>
            </a:r>
            <a:r>
              <a:rPr kumimoji="0" lang="tr-TR" altLang="tr-T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exists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job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Bson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update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Updates.</a:t>
            </a:r>
            <a:r>
              <a:rPr kumimoji="0" lang="tr-TR" altLang="tr-TR" sz="12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child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"Nevada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Musk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personalCollection.updateOne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update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7C3A96C-6FC4-4BFA-A18B-2B2228BF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C87F7C24-0650-4871-9264-036B1FEC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90436"/>
            <a:ext cx="5903742" cy="1815882"/>
          </a:xfrm>
          <a:prstGeom prst="rect">
            <a:avLst/>
          </a:prstGeom>
          <a:solidFill>
            <a:srgbClr val="2B2B2B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COLLECTION SİLME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personalCollection.drop()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DATABASE SİLME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infoDB.drop()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F0CD2D7-A930-4CD4-97FE-7F72F210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1371F2D-AD4E-4AF4-B81B-D26DAAB8E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445851E-35A4-4A92-9185-7FA4CB7F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49477DD-B973-4606-A952-B8C4B1C207A3}"/>
              </a:ext>
            </a:extLst>
          </p:cNvPr>
          <p:cNvSpPr txBox="1"/>
          <p:nvPr/>
        </p:nvSpPr>
        <p:spPr>
          <a:xfrm>
            <a:off x="3291841" y="3163007"/>
            <a:ext cx="8665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Local de kurulum yapacağız. Ayrıca Azure, AWS ya da Google </a:t>
            </a:r>
            <a:r>
              <a:rPr lang="tr-TR" dirty="0" err="1"/>
              <a:t>Cloud</a:t>
            </a:r>
            <a:r>
              <a:rPr lang="tr-TR" dirty="0"/>
              <a:t> üzerinde de kurulabilir.</a:t>
            </a:r>
          </a:p>
          <a:p>
            <a:endParaRPr lang="tr-TR" dirty="0"/>
          </a:p>
          <a:p>
            <a:r>
              <a:rPr lang="tr-TR" dirty="0" err="1"/>
              <a:t>MongoDB</a:t>
            </a:r>
            <a:r>
              <a:rPr lang="tr-TR" dirty="0"/>
              <a:t> Atlas hem ücretsiz he de çok kullanışlı bir platformdur. </a:t>
            </a:r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nin</a:t>
            </a:r>
            <a:r>
              <a:rPr lang="tr-TR" dirty="0"/>
              <a:t> kendi</a:t>
            </a:r>
          </a:p>
          <a:p>
            <a:r>
              <a:rPr lang="tr-TR" dirty="0" err="1"/>
              <a:t>cloud</a:t>
            </a:r>
            <a:r>
              <a:rPr lang="tr-TR" dirty="0"/>
              <a:t> unda çalıştırabilirsiniz. Böylece local de kurmanıza gerek kalmaz. </a:t>
            </a:r>
            <a:r>
              <a:rPr lang="tr-TR" dirty="0" err="1"/>
              <a:t>Community</a:t>
            </a:r>
            <a:r>
              <a:rPr lang="tr-TR" dirty="0"/>
              <a:t> Server seçeneği ile local dosyası indirilebilir.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99032E-493F-4AC2-BB9F-9D1D016F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21D6C02-4A44-44C3-A750-9ACC84585C07}"/>
              </a:ext>
            </a:extLst>
          </p:cNvPr>
          <p:cNvSpPr txBox="1"/>
          <p:nvPr/>
        </p:nvSpPr>
        <p:spPr>
          <a:xfrm>
            <a:off x="253218" y="1083212"/>
            <a:ext cx="11619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Compass</a:t>
            </a:r>
            <a:r>
              <a:rPr lang="tr-TR" dirty="0"/>
              <a:t> : </a:t>
            </a:r>
            <a:r>
              <a:rPr lang="tr-TR" dirty="0" err="1"/>
              <a:t>MongoDB</a:t>
            </a:r>
            <a:r>
              <a:rPr lang="tr-TR" dirty="0"/>
              <a:t> ye bağlanmak </a:t>
            </a:r>
          </a:p>
          <a:p>
            <a:r>
              <a:rPr lang="tr-TR" dirty="0"/>
              <a:t>için kullanılan araçtır. Farklı araçlarda vardır.</a:t>
            </a:r>
          </a:p>
          <a:p>
            <a:endParaRPr lang="tr-TR" dirty="0"/>
          </a:p>
          <a:p>
            <a:r>
              <a:rPr lang="tr-TR" dirty="0" err="1"/>
              <a:t>RoboMongo</a:t>
            </a:r>
            <a:r>
              <a:rPr lang="tr-TR" dirty="0"/>
              <a:t> : </a:t>
            </a:r>
            <a:r>
              <a:rPr lang="tr-TR" dirty="0" err="1"/>
              <a:t>MongoDB</a:t>
            </a:r>
            <a:r>
              <a:rPr lang="tr-TR" dirty="0"/>
              <a:t> ye bağlanmak için kullanılan başka bir araçtır. Bunu kullanacağız.</a:t>
            </a:r>
          </a:p>
          <a:p>
            <a:endParaRPr lang="tr-TR" dirty="0"/>
          </a:p>
          <a:p>
            <a:r>
              <a:rPr lang="tr-TR" dirty="0"/>
              <a:t>Robo3T,  	Studio 3T ( ücretli )</a:t>
            </a:r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9A51534-167F-4E8C-B420-3D41D6F8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CD204A4-DEC7-49A5-8481-438A4E21AFBF}"/>
              </a:ext>
            </a:extLst>
          </p:cNvPr>
          <p:cNvSpPr txBox="1"/>
          <p:nvPr/>
        </p:nvSpPr>
        <p:spPr>
          <a:xfrm>
            <a:off x="2391508" y="5022166"/>
            <a:ext cx="19436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Connect simgesi</a:t>
            </a:r>
          </a:p>
          <a:p>
            <a:r>
              <a:rPr lang="tr-TR" dirty="0" err="1"/>
              <a:t>create</a:t>
            </a:r>
            <a:endParaRPr lang="tr-TR" dirty="0"/>
          </a:p>
          <a:p>
            <a:r>
              <a:rPr lang="tr-TR" dirty="0"/>
              <a:t>Name : Local</a:t>
            </a:r>
          </a:p>
          <a:p>
            <a:r>
              <a:rPr lang="tr-TR" dirty="0" err="1"/>
              <a:t>Address</a:t>
            </a:r>
            <a:r>
              <a:rPr lang="tr-TR" dirty="0"/>
              <a:t> : </a:t>
            </a:r>
            <a:r>
              <a:rPr lang="tr-TR" dirty="0" err="1"/>
              <a:t>localhost</a:t>
            </a:r>
            <a:endParaRPr lang="tr-TR" dirty="0"/>
          </a:p>
          <a:p>
            <a:r>
              <a:rPr lang="tr-TR" dirty="0"/>
              <a:t>port : 27017</a:t>
            </a:r>
          </a:p>
        </p:txBody>
      </p: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2F6EEEA-9E61-4435-90CF-84333AB3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2CF8D12-D336-4808-8E8B-D40010DA5B14}"/>
              </a:ext>
            </a:extLst>
          </p:cNvPr>
          <p:cNvSpPr txBox="1"/>
          <p:nvPr/>
        </p:nvSpPr>
        <p:spPr>
          <a:xfrm>
            <a:off x="604911" y="4656407"/>
            <a:ext cx="7665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cmd</a:t>
            </a:r>
            <a:r>
              <a:rPr lang="tr-TR" dirty="0"/>
              <a:t> den </a:t>
            </a:r>
            <a:r>
              <a:rPr lang="tr-TR" dirty="0" err="1"/>
              <a:t>mongodb</a:t>
            </a:r>
            <a:r>
              <a:rPr lang="tr-TR" dirty="0"/>
              <a:t> kurulum klasöründe bin içinde </a:t>
            </a:r>
            <a:r>
              <a:rPr lang="tr-TR" dirty="0" err="1"/>
              <a:t>mongo</a:t>
            </a:r>
            <a:r>
              <a:rPr lang="tr-TR" dirty="0"/>
              <a:t> yazarak bağlanabiliriz.</a:t>
            </a:r>
          </a:p>
          <a:p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dbs</a:t>
            </a:r>
            <a:r>
              <a:rPr lang="tr-TR" dirty="0"/>
              <a:t>; </a:t>
            </a:r>
            <a:r>
              <a:rPr lang="tr-TR" dirty="0" err="1"/>
              <a:t>databaseleri</a:t>
            </a:r>
            <a:r>
              <a:rPr lang="tr-TR" dirty="0"/>
              <a:t> gösterir.</a:t>
            </a:r>
          </a:p>
          <a:p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company</a:t>
            </a:r>
            <a:r>
              <a:rPr lang="tr-TR" dirty="0"/>
              <a:t> – varsa seçer, yoksa oluşturur.</a:t>
            </a:r>
          </a:p>
          <a:p>
            <a:r>
              <a:rPr lang="tr-TR" dirty="0" err="1"/>
              <a:t>db.createCollection</a:t>
            </a:r>
            <a:r>
              <a:rPr lang="tr-TR" dirty="0"/>
              <a:t>("</a:t>
            </a:r>
            <a:r>
              <a:rPr lang="tr-TR" dirty="0" err="1"/>
              <a:t>person</a:t>
            </a:r>
            <a:r>
              <a:rPr lang="tr-TR" dirty="0"/>
              <a:t>");</a:t>
            </a:r>
          </a:p>
          <a:p>
            <a:r>
              <a:rPr lang="tr-TR" dirty="0" err="1"/>
              <a:t>db.createCollection</a:t>
            </a:r>
            <a:r>
              <a:rPr lang="tr-TR" dirty="0"/>
              <a:t>("</a:t>
            </a:r>
            <a:r>
              <a:rPr lang="tr-TR" dirty="0" err="1"/>
              <a:t>product</a:t>
            </a:r>
            <a:r>
              <a:rPr lang="tr-TR" dirty="0"/>
              <a:t>");</a:t>
            </a:r>
          </a:p>
          <a:p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collections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769</Words>
  <Application>Microsoft Office PowerPoint</Application>
  <PresentationFormat>Geniş ekran</PresentationFormat>
  <Paragraphs>119</Paragraphs>
  <Slides>35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JetBrains Mono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30</cp:revision>
  <dcterms:created xsi:type="dcterms:W3CDTF">2020-08-31T17:42:26Z</dcterms:created>
  <dcterms:modified xsi:type="dcterms:W3CDTF">2020-11-29T20:39:29Z</dcterms:modified>
</cp:coreProperties>
</file>